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6" r:id="rId5"/>
    <p:sldId id="273" r:id="rId6"/>
    <p:sldId id="274" r:id="rId7"/>
    <p:sldId id="275" r:id="rId8"/>
    <p:sldId id="276" r:id="rId9"/>
    <p:sldId id="293" r:id="rId10"/>
    <p:sldId id="277" r:id="rId11"/>
    <p:sldId id="278" r:id="rId12"/>
    <p:sldId id="287" r:id="rId13"/>
    <p:sldId id="279" r:id="rId14"/>
    <p:sldId id="280" r:id="rId15"/>
    <p:sldId id="281" r:id="rId16"/>
    <p:sldId id="288" r:id="rId17"/>
    <p:sldId id="290" r:id="rId18"/>
    <p:sldId id="282" r:id="rId19"/>
    <p:sldId id="285" r:id="rId20"/>
    <p:sldId id="283" r:id="rId21"/>
    <p:sldId id="284" r:id="rId22"/>
    <p:sldId id="286" r:id="rId23"/>
    <p:sldId id="289" r:id="rId24"/>
    <p:sldId id="291" r:id="rId25"/>
    <p:sldId id="294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86" d="100"/>
          <a:sy n="86" d="100"/>
        </p:scale>
        <p:origin x="557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17.01.2022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59" y="1526817"/>
            <a:ext cx="5690680" cy="1517356"/>
          </a:xfrm>
        </p:spPr>
        <p:txBody>
          <a:bodyPr/>
          <a:lstStyle/>
          <a:p>
            <a:r>
              <a:rPr lang="en-US" dirty="0"/>
              <a:t>ZIDS GAMING </a:t>
            </a:r>
            <a:br>
              <a:rPr lang="en-US" dirty="0"/>
            </a:br>
            <a:r>
              <a:rPr lang="en-US" dirty="0"/>
              <a:t>STORE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Gafrilatif</a:t>
            </a:r>
            <a:r>
              <a:rPr lang="en-US" sz="1600" dirty="0"/>
              <a:t> </a:t>
            </a:r>
            <a:r>
              <a:rPr lang="en-US" sz="1600" dirty="0" err="1"/>
              <a:t>Aviandi</a:t>
            </a:r>
            <a:r>
              <a:rPr lang="en-US" sz="1600" dirty="0"/>
              <a:t> Putra </a:t>
            </a:r>
            <a:r>
              <a:rPr lang="en-US" sz="1600" dirty="0" err="1"/>
              <a:t>Adnanta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Muhamad Farhan Budiana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Muhammad </a:t>
            </a:r>
            <a:r>
              <a:rPr lang="en-US" sz="1600" dirty="0" err="1"/>
              <a:t>Zidan</a:t>
            </a:r>
            <a:r>
              <a:rPr lang="en-US" sz="1600" dirty="0"/>
              <a:t> </a:t>
            </a:r>
            <a:r>
              <a:rPr lang="en-US" sz="1600" dirty="0" err="1"/>
              <a:t>Satrio</a:t>
            </a:r>
            <a:endParaRPr lang="ru-RU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EB0AF-D30E-4055-9336-7609F38C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75" y="5141705"/>
            <a:ext cx="3003863" cy="669178"/>
          </a:xfrm>
          <a:prstGeom prst="rect">
            <a:avLst/>
          </a:prstGeom>
        </p:spPr>
      </p:pic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3121A21-4100-4441-8F56-B35C5698C885}"/>
              </a:ext>
            </a:extLst>
          </p:cNvPr>
          <p:cNvSpPr/>
          <p:nvPr/>
        </p:nvSpPr>
        <p:spPr>
          <a:xfrm>
            <a:off x="11382375" y="6315075"/>
            <a:ext cx="647700" cy="428625"/>
          </a:xfrm>
          <a:prstGeom prst="actionButtonForwardNex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5891AA4-721F-4B42-B299-CF9DD926008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4858" r="24858"/>
          <a:stretch>
            <a:fillRect/>
          </a:stretch>
        </p:blipFill>
        <p:spPr/>
      </p:pic>
      <p:pic>
        <p:nvPicPr>
          <p:cNvPr id="5" name="Graphic 4" descr="Game controller">
            <a:extLst>
              <a:ext uri="{FF2B5EF4-FFF2-40B4-BE49-F238E27FC236}">
                <a16:creationId xmlns:a16="http://schemas.microsoft.com/office/drawing/2014/main" id="{8B0331F2-B921-4464-B7D6-EA0758879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8138" y="2285495"/>
            <a:ext cx="914400" cy="914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4CF05-A79E-4963-B713-65A5B862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ECDAD-E9CD-4BDA-B715-109FF7E9761C}"/>
              </a:ext>
            </a:extLst>
          </p:cNvPr>
          <p:cNvSpPr txBox="1"/>
          <p:nvPr/>
        </p:nvSpPr>
        <p:spPr>
          <a:xfrm>
            <a:off x="4589754" y="306279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Sparkline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89E7C-0D15-4931-8BAE-AF6C360A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1207363"/>
            <a:ext cx="9721047" cy="4194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8C253-2257-447C-8374-FECC884C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316" y="1633491"/>
            <a:ext cx="1475484" cy="3768495"/>
          </a:xfrm>
          <a:prstGeom prst="rect">
            <a:avLst/>
          </a:prstGeom>
        </p:spPr>
      </p:pic>
      <p:pic>
        <p:nvPicPr>
          <p:cNvPr id="5" name="Graphic 4" descr="Statistics">
            <a:extLst>
              <a:ext uri="{FF2B5EF4-FFF2-40B4-BE49-F238E27FC236}">
                <a16:creationId xmlns:a16="http://schemas.microsoft.com/office/drawing/2014/main" id="{68874347-5815-4187-A94A-F236ABAA3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544" y="58168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B4EEB-1A59-4B13-9003-732EDEC1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5A229-B9D0-49D2-9CBF-A226C25B91F6}"/>
              </a:ext>
            </a:extLst>
          </p:cNvPr>
          <p:cNvSpPr txBox="1"/>
          <p:nvPr/>
        </p:nvSpPr>
        <p:spPr>
          <a:xfrm>
            <a:off x="3258103" y="849556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Trendline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83CCF-39B6-4A11-BD91-A424D4E8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1"/>
            <a:ext cx="12192000" cy="3462292"/>
          </a:xfrm>
          <a:prstGeom prst="rect">
            <a:avLst/>
          </a:prstGeom>
        </p:spPr>
      </p:pic>
      <p:pic>
        <p:nvPicPr>
          <p:cNvPr id="5" name="Graphic 4" descr="Upward trend">
            <a:extLst>
              <a:ext uri="{FF2B5EF4-FFF2-40B4-BE49-F238E27FC236}">
                <a16:creationId xmlns:a16="http://schemas.microsoft.com/office/drawing/2014/main" id="{4A37DB7C-86AE-49D8-9AF2-CE83C08D0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544" y="58168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EE7E7-7ADF-4B82-9502-EB17B629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A0092-8901-47A8-88C1-B2C61397CAFC}"/>
              </a:ext>
            </a:extLst>
          </p:cNvPr>
          <p:cNvSpPr txBox="1"/>
          <p:nvPr/>
        </p:nvSpPr>
        <p:spPr>
          <a:xfrm>
            <a:off x="3409024" y="172658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IF Function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5A848-E3B9-40BF-A86C-3E6D82F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0" y="976543"/>
            <a:ext cx="9637945" cy="57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66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383E2-6614-4B5C-B8B8-4F5A1DE1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6DFFF-BFB6-487E-AA75-D6C56A19124E}"/>
              </a:ext>
            </a:extLst>
          </p:cNvPr>
          <p:cNvSpPr txBox="1"/>
          <p:nvPr/>
        </p:nvSpPr>
        <p:spPr>
          <a:xfrm>
            <a:off x="2955777" y="199811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Product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B2CFE-1A19-410E-9F8E-815CE9A5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8" y="877267"/>
            <a:ext cx="9196293" cy="57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671EA-0344-4E08-B121-2D840FC7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FA304-64C4-4E0E-A245-8C3D86DA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46" y="1879882"/>
            <a:ext cx="7656273" cy="3340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DEB32-E941-4549-AA1E-31643E6E2EA3}"/>
              </a:ext>
            </a:extLst>
          </p:cNvPr>
          <p:cNvSpPr txBox="1"/>
          <p:nvPr/>
        </p:nvSpPr>
        <p:spPr>
          <a:xfrm>
            <a:off x="3271421" y="395059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Scenario Manager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937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57E91-4700-4691-BDF4-8EF484C6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95F2F-27AC-47B0-8537-CA7EA3CBD98A}"/>
              </a:ext>
            </a:extLst>
          </p:cNvPr>
          <p:cNvSpPr txBox="1"/>
          <p:nvPr/>
        </p:nvSpPr>
        <p:spPr>
          <a:xfrm>
            <a:off x="559294" y="3167390"/>
            <a:ext cx="466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Max Quantity</a:t>
            </a:r>
            <a:endParaRPr lang="id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D8D94-3694-4ECB-AC26-0DB3971EA57B}"/>
              </a:ext>
            </a:extLst>
          </p:cNvPr>
          <p:cNvSpPr txBox="1"/>
          <p:nvPr/>
        </p:nvSpPr>
        <p:spPr>
          <a:xfrm>
            <a:off x="5605797" y="3167390"/>
            <a:ext cx="466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Min Quantity</a:t>
            </a:r>
            <a:endParaRPr lang="id-ID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CBF0C-DC6A-4855-B50B-71DB1FF7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" y="140496"/>
            <a:ext cx="9716157" cy="302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E7E55-755D-40C4-AF9E-249E0A10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45" y="3690610"/>
            <a:ext cx="5046503" cy="2876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00D41-A2AB-4618-B3E6-006C3D3ED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797" y="3690610"/>
            <a:ext cx="519856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9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B3A24-0F70-42A2-A03C-5973E68D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E6FE2-3062-494F-8A4B-E0DE3D75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8" y="140496"/>
            <a:ext cx="9804934" cy="302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46EB7-6DD5-46D0-911C-47DE6C675536}"/>
              </a:ext>
            </a:extLst>
          </p:cNvPr>
          <p:cNvSpPr txBox="1"/>
          <p:nvPr/>
        </p:nvSpPr>
        <p:spPr>
          <a:xfrm>
            <a:off x="-275206" y="3167390"/>
            <a:ext cx="466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Sum</a:t>
            </a:r>
            <a:endParaRPr lang="id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E41E3-FBF3-4957-B6C3-2CA4A6E26152}"/>
              </a:ext>
            </a:extLst>
          </p:cNvPr>
          <p:cNvSpPr txBox="1"/>
          <p:nvPr/>
        </p:nvSpPr>
        <p:spPr>
          <a:xfrm>
            <a:off x="5646198" y="3167390"/>
            <a:ext cx="466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Average</a:t>
            </a:r>
            <a:endParaRPr lang="id-ID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CEA33-188F-4374-BC7D-1DE6FC02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1" y="3690610"/>
            <a:ext cx="3799642" cy="3026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ABCC9-8A6B-4F1F-940D-8CDFC6E6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05" y="3690610"/>
            <a:ext cx="4138303" cy="30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8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CE1627-C1F8-4B1B-9B77-7B1A60F1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55D49-FFDB-416C-911D-D8F5F1797316}"/>
              </a:ext>
            </a:extLst>
          </p:cNvPr>
          <p:cNvSpPr txBox="1"/>
          <p:nvPr/>
        </p:nvSpPr>
        <p:spPr>
          <a:xfrm>
            <a:off x="2938510" y="217505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PMT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B990A-5875-4B1A-B157-F9073E63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5" y="1159717"/>
            <a:ext cx="9357064" cy="51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31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5E993-CF51-4228-BFCD-0A8BD8C2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AE7B3-0CC5-4817-913D-5AA3B3F45817}"/>
              </a:ext>
            </a:extLst>
          </p:cNvPr>
          <p:cNvSpPr txBox="1"/>
          <p:nvPr/>
        </p:nvSpPr>
        <p:spPr>
          <a:xfrm>
            <a:off x="3151574" y="288527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Future Value (FV)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40B34-5285-4C75-B1B5-422B66B8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3" y="1071274"/>
            <a:ext cx="9441764" cy="549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8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C6C45-FC94-4811-9511-210A6565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35315-0D9E-490C-B099-6FDA0D20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1411550"/>
            <a:ext cx="9827580" cy="5193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5473D-53EB-438C-B6A5-F643D7A6023F}"/>
              </a:ext>
            </a:extLst>
          </p:cNvPr>
          <p:cNvSpPr txBox="1"/>
          <p:nvPr/>
        </p:nvSpPr>
        <p:spPr>
          <a:xfrm>
            <a:off x="2747639" y="474958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Power Pivot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387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3CA24-B5ED-4131-A564-1EF43F8F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FDC09-9CEB-4671-BCBE-1AA8CE109603}"/>
              </a:ext>
            </a:extLst>
          </p:cNvPr>
          <p:cNvSpPr txBox="1"/>
          <p:nvPr/>
        </p:nvSpPr>
        <p:spPr>
          <a:xfrm>
            <a:off x="4505740" y="3743448"/>
            <a:ext cx="291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</a:rPr>
              <a:t>Gafrilatif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</a:rPr>
              <a:t>Aviandi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</a:rPr>
              <a:t> Putra</a:t>
            </a:r>
          </a:p>
          <a:p>
            <a:pPr algn="ctr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</a:rPr>
              <a:t>Project Leader </a:t>
            </a:r>
            <a:endParaRPr lang="id-ID" dirty="0">
              <a:solidFill>
                <a:schemeClr val="accent2">
                  <a:lumMod val="40000"/>
                  <a:lumOff val="60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4D223-7A6D-480C-911C-9E02909A15FD}"/>
              </a:ext>
            </a:extLst>
          </p:cNvPr>
          <p:cNvSpPr txBox="1"/>
          <p:nvPr/>
        </p:nvSpPr>
        <p:spPr>
          <a:xfrm>
            <a:off x="696640" y="4218159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Muhamad Farhan Budiana</a:t>
            </a:r>
            <a:endParaRPr lang="id-ID" dirty="0">
              <a:solidFill>
                <a:schemeClr val="accent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A4580-96F2-4BE1-8FFD-F541CA32272F}"/>
              </a:ext>
            </a:extLst>
          </p:cNvPr>
          <p:cNvSpPr txBox="1"/>
          <p:nvPr/>
        </p:nvSpPr>
        <p:spPr>
          <a:xfrm>
            <a:off x="8314840" y="4183212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Muhammad </a:t>
            </a:r>
            <a:r>
              <a:rPr lang="en-US" dirty="0" err="1">
                <a:solidFill>
                  <a:srgbClr val="FF0000"/>
                </a:solidFill>
                <a:latin typeface="Franklin Gothic Demi Cond" panose="020B0706030402020204" pitchFamily="34" charset="0"/>
              </a:rPr>
              <a:t>Zidan</a:t>
            </a:r>
            <a:r>
              <a:rPr lang="en-US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Franklin Gothic Demi Cond" panose="020B0706030402020204" pitchFamily="34" charset="0"/>
              </a:rPr>
              <a:t>Satrio</a:t>
            </a:r>
            <a:endParaRPr lang="id-ID" dirty="0">
              <a:solidFill>
                <a:srgbClr val="FF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CB433-2F8E-426E-AEEA-08C389AEA716}"/>
              </a:ext>
            </a:extLst>
          </p:cNvPr>
          <p:cNvSpPr txBox="1"/>
          <p:nvPr/>
        </p:nvSpPr>
        <p:spPr>
          <a:xfrm>
            <a:off x="798990" y="657036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PRESENTED BY </a:t>
            </a:r>
            <a:endParaRPr lang="id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B0779-0358-498E-A80D-FFEADB1B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40" y="2174526"/>
            <a:ext cx="1962477" cy="19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FD578E-62C6-4024-8A67-1FF895AE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15" y="1742481"/>
            <a:ext cx="2069327" cy="2025190"/>
          </a:xfrm>
          <a:prstGeom prst="rect">
            <a:avLst/>
          </a:prstGeom>
        </p:spPr>
      </p:pic>
      <p:pic>
        <p:nvPicPr>
          <p:cNvPr id="14" name="Graphic 13" descr="Head with gears">
            <a:extLst>
              <a:ext uri="{FF2B5EF4-FFF2-40B4-BE49-F238E27FC236}">
                <a16:creationId xmlns:a16="http://schemas.microsoft.com/office/drawing/2014/main" id="{96685A0C-B1D1-47F4-BAD3-12320EE46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5574843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AE92B-9202-4799-BE67-0690C5123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127" y="2046233"/>
            <a:ext cx="2025190" cy="20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5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A1123-E4CE-4825-848E-529EF0B7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F387D-DB1B-4F82-B99F-A046954C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4" y="1159850"/>
            <a:ext cx="7661429" cy="5532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C450A-2F03-42F0-87A7-412DAAD38137}"/>
              </a:ext>
            </a:extLst>
          </p:cNvPr>
          <p:cNvSpPr txBox="1"/>
          <p:nvPr/>
        </p:nvSpPr>
        <p:spPr>
          <a:xfrm>
            <a:off x="3271421" y="341793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Define Name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426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CC5ED-7838-4A83-962D-2C97365B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422F7-F5C5-4F9E-B0D7-26768939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5" y="1974265"/>
            <a:ext cx="5349704" cy="2002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A9A94-559A-4246-8216-A121A389201B}"/>
              </a:ext>
            </a:extLst>
          </p:cNvPr>
          <p:cNvSpPr txBox="1"/>
          <p:nvPr/>
        </p:nvSpPr>
        <p:spPr>
          <a:xfrm>
            <a:off x="3761173" y="501592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Protection</a:t>
            </a:r>
            <a:endParaRPr lang="id-ID" dirty="0"/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95D7B54E-DE50-43E5-90A1-9B78E1386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572474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16B4FE-E2EE-42F0-9C1D-1AA473F41303}"/>
              </a:ext>
            </a:extLst>
          </p:cNvPr>
          <p:cNvSpPr txBox="1"/>
          <p:nvPr/>
        </p:nvSpPr>
        <p:spPr>
          <a:xfrm>
            <a:off x="340020" y="1363246"/>
            <a:ext cx="466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File Protection</a:t>
            </a:r>
            <a:endParaRPr lang="id-ID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C63F6-8957-45FF-876A-C082F2B4DD27}"/>
              </a:ext>
            </a:extLst>
          </p:cNvPr>
          <p:cNvSpPr txBox="1"/>
          <p:nvPr/>
        </p:nvSpPr>
        <p:spPr>
          <a:xfrm>
            <a:off x="6409425" y="1363245"/>
            <a:ext cx="466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Sheet Protection</a:t>
            </a:r>
            <a:endParaRPr lang="id-ID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573197-A085-4247-9D7A-9844FDD57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914" y="4389261"/>
            <a:ext cx="3322608" cy="1874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B8D7A-7CA0-4849-9ADB-CE44BA2D3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23" y="1974265"/>
            <a:ext cx="4669655" cy="3352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DB9C9-E0F5-44B2-AA51-6EFEBE2B7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440446"/>
            <a:ext cx="4669654" cy="8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9B2E392-3BA0-48D6-B114-7922D89FFF6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26927" r="2692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510AFF-CBAC-4CD7-AF21-7D1B96CF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THANK YOU !</a:t>
            </a:r>
            <a:endParaRPr lang="id-ID" sz="6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84286-EB27-4E57-9E4B-117F6EB0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00" y="5865605"/>
            <a:ext cx="3003863" cy="6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53B1B-9D8C-4579-BCC9-C62AD0E7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377A8-C164-4302-A862-DAC911D0860C}"/>
              </a:ext>
            </a:extLst>
          </p:cNvPr>
          <p:cNvSpPr txBox="1"/>
          <p:nvPr/>
        </p:nvSpPr>
        <p:spPr>
          <a:xfrm>
            <a:off x="186430" y="248574"/>
            <a:ext cx="3198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THE TOOLS WE USED IN OUR PROJECT 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2FA30-7F46-4CB5-B4E3-E52546235BF4}"/>
              </a:ext>
            </a:extLst>
          </p:cNvPr>
          <p:cNvSpPr txBox="1"/>
          <p:nvPr/>
        </p:nvSpPr>
        <p:spPr>
          <a:xfrm>
            <a:off x="923276" y="2190438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Vlookup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04C65-36EA-4F21-9180-4548F64ABCC7}"/>
              </a:ext>
            </a:extLst>
          </p:cNvPr>
          <p:cNvSpPr txBox="1"/>
          <p:nvPr/>
        </p:nvSpPr>
        <p:spPr>
          <a:xfrm>
            <a:off x="3509637" y="2243606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Sparkline</a:t>
            </a:r>
          </a:p>
          <a:p>
            <a:pPr algn="ctr"/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BCE44-0BD4-4076-8FCB-AA34791D8090}"/>
              </a:ext>
            </a:extLst>
          </p:cNvPr>
          <p:cNvSpPr txBox="1"/>
          <p:nvPr/>
        </p:nvSpPr>
        <p:spPr>
          <a:xfrm>
            <a:off x="6152340" y="2243606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Trendline</a:t>
            </a:r>
          </a:p>
          <a:p>
            <a:pPr algn="ctr"/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C3F64-EC63-449A-8B69-C6D460F512A6}"/>
              </a:ext>
            </a:extLst>
          </p:cNvPr>
          <p:cNvSpPr txBox="1"/>
          <p:nvPr/>
        </p:nvSpPr>
        <p:spPr>
          <a:xfrm>
            <a:off x="8806878" y="2243606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PMT </a:t>
            </a:r>
          </a:p>
          <a:p>
            <a:pPr algn="ctr"/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94CDE-8D05-4FAF-B078-D6C7E9724DB0}"/>
              </a:ext>
            </a:extLst>
          </p:cNvPr>
          <p:cNvSpPr txBox="1"/>
          <p:nvPr/>
        </p:nvSpPr>
        <p:spPr>
          <a:xfrm>
            <a:off x="923277" y="3775403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Future Value</a:t>
            </a:r>
          </a:p>
          <a:p>
            <a:pPr algn="ctr"/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90D38-4B5D-442D-AC3D-C008F70816AB}"/>
              </a:ext>
            </a:extLst>
          </p:cNvPr>
          <p:cNvSpPr txBox="1"/>
          <p:nvPr/>
        </p:nvSpPr>
        <p:spPr>
          <a:xfrm>
            <a:off x="3509638" y="3806181"/>
            <a:ext cx="1899821" cy="8925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Sum and Average</a:t>
            </a:r>
          </a:p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B2F83-1CE4-4BD8-967E-4C3F00234552}"/>
              </a:ext>
            </a:extLst>
          </p:cNvPr>
          <p:cNvSpPr txBox="1"/>
          <p:nvPr/>
        </p:nvSpPr>
        <p:spPr>
          <a:xfrm>
            <a:off x="6095999" y="3751110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Min and Max</a:t>
            </a:r>
          </a:p>
          <a:p>
            <a:pPr algn="ctr"/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0186D-A1AD-45D7-9660-5542ED160EEB}"/>
              </a:ext>
            </a:extLst>
          </p:cNvPr>
          <p:cNvSpPr txBox="1"/>
          <p:nvPr/>
        </p:nvSpPr>
        <p:spPr>
          <a:xfrm>
            <a:off x="8806879" y="3751110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Protection</a:t>
            </a:r>
          </a:p>
          <a:p>
            <a:pPr algn="ctr"/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27756-2480-4EA4-A84B-3D30846BD5BB}"/>
              </a:ext>
            </a:extLst>
          </p:cNvPr>
          <p:cNvSpPr txBox="1"/>
          <p:nvPr/>
        </p:nvSpPr>
        <p:spPr>
          <a:xfrm>
            <a:off x="923277" y="5268054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Pivot Table</a:t>
            </a:r>
          </a:p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5BAF1-1C4D-4932-9DE4-52E591FC5B19}"/>
              </a:ext>
            </a:extLst>
          </p:cNvPr>
          <p:cNvSpPr txBox="1"/>
          <p:nvPr/>
        </p:nvSpPr>
        <p:spPr>
          <a:xfrm>
            <a:off x="3497800" y="5268054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Power Pivot</a:t>
            </a:r>
          </a:p>
          <a:p>
            <a:pPr algn="ctr"/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8EA8-EC74-4539-B67E-3E7603B514A9}"/>
              </a:ext>
            </a:extLst>
          </p:cNvPr>
          <p:cNvSpPr txBox="1"/>
          <p:nvPr/>
        </p:nvSpPr>
        <p:spPr>
          <a:xfrm>
            <a:off x="6152340" y="5258614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IF Function</a:t>
            </a:r>
          </a:p>
          <a:p>
            <a:pPr algn="ctr"/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25A4D-5DD9-4BE6-8B1F-5F18DB45018F}"/>
              </a:ext>
            </a:extLst>
          </p:cNvPr>
          <p:cNvSpPr txBox="1"/>
          <p:nvPr/>
        </p:nvSpPr>
        <p:spPr>
          <a:xfrm>
            <a:off x="8806880" y="5258614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Define Name</a:t>
            </a:r>
          </a:p>
          <a:p>
            <a:pPr algn="ctr"/>
            <a:endParaRPr lang="id-ID" dirty="0"/>
          </a:p>
        </p:txBody>
      </p:sp>
      <p:pic>
        <p:nvPicPr>
          <p:cNvPr id="19" name="Graphic 18" descr="Magnifying glass">
            <a:extLst>
              <a:ext uri="{FF2B5EF4-FFF2-40B4-BE49-F238E27FC236}">
                <a16:creationId xmlns:a16="http://schemas.microsoft.com/office/drawing/2014/main" id="{A3936224-EC87-4002-9D2F-FF2750B2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9079" y="4551891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DA6FD7-0328-4FC7-8ADB-FE9305B659C3}"/>
              </a:ext>
            </a:extLst>
          </p:cNvPr>
          <p:cNvSpPr txBox="1"/>
          <p:nvPr/>
        </p:nvSpPr>
        <p:spPr>
          <a:xfrm>
            <a:off x="6095998" y="736102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Chart</a:t>
            </a:r>
          </a:p>
          <a:p>
            <a:pPr algn="ctr"/>
            <a:endParaRPr lang="id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A7C1A-ADDE-48E8-8DED-9FE7B810CF8C}"/>
              </a:ext>
            </a:extLst>
          </p:cNvPr>
          <p:cNvSpPr txBox="1"/>
          <p:nvPr/>
        </p:nvSpPr>
        <p:spPr>
          <a:xfrm>
            <a:off x="8806879" y="736102"/>
            <a:ext cx="1899821" cy="9233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Product</a:t>
            </a:r>
          </a:p>
          <a:p>
            <a:pPr algn="ctr"/>
            <a:endParaRPr lang="id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DBFF0-3810-4894-9DA0-A99BEA9888B5}"/>
              </a:ext>
            </a:extLst>
          </p:cNvPr>
          <p:cNvSpPr txBox="1"/>
          <p:nvPr/>
        </p:nvSpPr>
        <p:spPr>
          <a:xfrm>
            <a:off x="3497799" y="776180"/>
            <a:ext cx="1899821" cy="8925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Scenario Manager</a:t>
            </a:r>
          </a:p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52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C56E4-4636-49C4-9FF8-B648FC30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7EAC5-2BF0-4D5E-A593-9B64FA6A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469" y="204186"/>
            <a:ext cx="5286650" cy="6525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88719-A894-4428-96C7-8B0DDBC9B177}"/>
              </a:ext>
            </a:extLst>
          </p:cNvPr>
          <p:cNvSpPr txBox="1"/>
          <p:nvPr/>
        </p:nvSpPr>
        <p:spPr>
          <a:xfrm>
            <a:off x="1032771" y="1669002"/>
            <a:ext cx="2814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OUR MAIN ITEMS IN ZIDS GAMING STORE</a:t>
            </a:r>
            <a:endParaRPr lang="id-ID" dirty="0"/>
          </a:p>
        </p:txBody>
      </p:sp>
      <p:pic>
        <p:nvPicPr>
          <p:cNvPr id="4" name="Graphic 3" descr="Game controller">
            <a:extLst>
              <a:ext uri="{FF2B5EF4-FFF2-40B4-BE49-F238E27FC236}">
                <a16:creationId xmlns:a16="http://schemas.microsoft.com/office/drawing/2014/main" id="{E5EDA73B-28B9-4A67-B756-7F07820B4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600" y="3100163"/>
            <a:ext cx="914400" cy="9144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3512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D0BF2-AA9F-4850-A2E6-F3672E95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39023-192A-444B-9B57-9B8EE412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4" y="1992491"/>
            <a:ext cx="10270874" cy="4381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88B673-205E-4C84-973E-92278706883D}"/>
              </a:ext>
            </a:extLst>
          </p:cNvPr>
          <p:cNvSpPr txBox="1"/>
          <p:nvPr/>
        </p:nvSpPr>
        <p:spPr>
          <a:xfrm>
            <a:off x="523782" y="772358"/>
            <a:ext cx="79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Stocks (Available and Sold out )</a:t>
            </a:r>
            <a:endParaRPr lang="id-ID" dirty="0"/>
          </a:p>
        </p:txBody>
      </p:sp>
      <p:pic>
        <p:nvPicPr>
          <p:cNvPr id="5" name="Graphic 4" descr="Game controller">
            <a:extLst>
              <a:ext uri="{FF2B5EF4-FFF2-40B4-BE49-F238E27FC236}">
                <a16:creationId xmlns:a16="http://schemas.microsoft.com/office/drawing/2014/main" id="{2EA64564-7258-4C6F-9B2F-D23E6649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59" y="638323"/>
            <a:ext cx="914400" cy="9144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8508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E3288-795C-400E-B7B6-A50D658B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79E32-FDA7-476A-AC12-8A3C287BB155}"/>
              </a:ext>
            </a:extLst>
          </p:cNvPr>
          <p:cNvSpPr txBox="1"/>
          <p:nvPr/>
        </p:nvSpPr>
        <p:spPr>
          <a:xfrm>
            <a:off x="504732" y="5676215"/>
            <a:ext cx="79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Dashboard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450BE-0B22-4FF2-A3B6-C6E2D8B8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2" y="610311"/>
            <a:ext cx="10228371" cy="50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72DB2-D225-4FB0-B17E-81DE443F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6E198-6B2D-4740-BC1B-7AE82123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924" y="112957"/>
            <a:ext cx="4706076" cy="663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ED84B-7142-446F-8CBF-A8727E265E21}"/>
              </a:ext>
            </a:extLst>
          </p:cNvPr>
          <p:cNvSpPr txBox="1"/>
          <p:nvPr/>
        </p:nvSpPr>
        <p:spPr>
          <a:xfrm>
            <a:off x="1032770" y="1669002"/>
            <a:ext cx="2367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Pivot Table of Items</a:t>
            </a:r>
            <a:endParaRPr lang="id-ID" dirty="0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A9F04CE4-0690-4B3C-9FE6-4091BE99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2058" y="3694966"/>
            <a:ext cx="914400" cy="9144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866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8DC97-E44F-42D8-8532-80B9FCDC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DD9E4-BD55-41B2-B070-B34E369AF5E0}"/>
              </a:ext>
            </a:extLst>
          </p:cNvPr>
          <p:cNvSpPr txBox="1"/>
          <p:nvPr/>
        </p:nvSpPr>
        <p:spPr>
          <a:xfrm>
            <a:off x="3241085" y="13324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VLOOKUP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9EF3D-5535-413A-9C57-D93BDB4F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0" y="766179"/>
            <a:ext cx="4790243" cy="2943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5366-0538-4B04-8D85-F640307E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62" y="766179"/>
            <a:ext cx="5260996" cy="3049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679AA-6EE8-430C-9927-BD056EAB6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0" y="3815923"/>
            <a:ext cx="4790243" cy="2799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79F86D-B11C-4378-8E1D-617EFB6EA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912" y="3971743"/>
            <a:ext cx="5228445" cy="2644066"/>
          </a:xfrm>
          <a:prstGeom prst="rect">
            <a:avLst/>
          </a:prstGeom>
        </p:spPr>
      </p:pic>
      <p:pic>
        <p:nvPicPr>
          <p:cNvPr id="9" name="Graphic 8" descr="Game controller">
            <a:extLst>
              <a:ext uri="{FF2B5EF4-FFF2-40B4-BE49-F238E27FC236}">
                <a16:creationId xmlns:a16="http://schemas.microsoft.com/office/drawing/2014/main" id="{3EA17998-F996-497A-A2B2-C3FB89332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9079" y="3171184"/>
            <a:ext cx="914400" cy="9144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9022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7551F-92A5-431E-83EB-38B40058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47CEA-ECD1-42FC-9A15-0957E16E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" y="2015231"/>
            <a:ext cx="12055876" cy="3213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444ADA-E870-42E1-B28B-F0CCA39B8470}"/>
              </a:ext>
            </a:extLst>
          </p:cNvPr>
          <p:cNvSpPr txBox="1"/>
          <p:nvPr/>
        </p:nvSpPr>
        <p:spPr>
          <a:xfrm>
            <a:off x="3338003" y="592353"/>
            <a:ext cx="466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/>
                <a:uLnTx/>
                <a:uFillTx/>
                <a:latin typeface="Century Gothic"/>
                <a:ea typeface="+mj-ea"/>
                <a:cs typeface="+mj-cs"/>
              </a:rPr>
              <a:t>Chart</a:t>
            </a:r>
            <a:endParaRPr lang="id-ID" dirty="0"/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E7D4DCFD-EC6D-48EF-B348-33AA8BD72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88" y="5724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0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www.w3.org/XML/1998/namespace"/>
    <ds:schemaRef ds:uri="6dc4bcd6-49db-4c07-9060-8acfc67cef9f"/>
    <ds:schemaRef ds:uri="http://schemas.microsoft.com/office/2006/documentManagement/types"/>
    <ds:schemaRef ds:uri="fb0879af-3eba-417a-a55a-ffe6dcd6ca77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929</TotalTime>
  <Words>131</Words>
  <Application>Microsoft Office PowerPoint</Application>
  <PresentationFormat>Widescreen</PresentationFormat>
  <Paragraphs>83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Franklin Gothic Demi Cond</vt:lpstr>
      <vt:lpstr>Office Theme</vt:lpstr>
      <vt:lpstr>ZIDS GAMING 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ZIDS GAMING  STORE</dc:title>
  <dc:creator>Farhan Budiana Ch.</dc:creator>
  <cp:lastModifiedBy>gafrilatif aviandi putra adnanta</cp:lastModifiedBy>
  <cp:revision>15</cp:revision>
  <dcterms:created xsi:type="dcterms:W3CDTF">2022-01-11T09:21:26Z</dcterms:created>
  <dcterms:modified xsi:type="dcterms:W3CDTF">2022-01-17T05:46:20Z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